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3"/>
    <p:sldId id="269" r:id="rId4"/>
    <p:sldId id="271" r:id="rId5"/>
    <p:sldId id="258" r:id="rId6"/>
  </p:sldIdLst>
  <p:sldSz cx="12192000" cy="6858000"/>
  <p:notesSz cx="7103745" cy="1023429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尹 代杰" initials="尹" lastIdx="1" clrIdx="0"/>
  <p:cmAuthor id="2" name="Lee" initials="L" lastIdx="4" clrIdx="1"/>
  <p:cmAuthor id="3" name="OLP_01" initials="O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6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4.png"/><Relationship Id="rId7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8.png"/><Relationship Id="rId31" Type="http://schemas.openxmlformats.org/officeDocument/2006/relationships/tags" Target="../tags/tag24.xml"/><Relationship Id="rId30" Type="http://schemas.openxmlformats.org/officeDocument/2006/relationships/tags" Target="../tags/tag23.xml"/><Relationship Id="rId3" Type="http://schemas.openxmlformats.org/officeDocument/2006/relationships/tags" Target="../tags/tag2.xml"/><Relationship Id="rId29" Type="http://schemas.openxmlformats.org/officeDocument/2006/relationships/tags" Target="../tags/tag22.xml"/><Relationship Id="rId28" Type="http://schemas.openxmlformats.org/officeDocument/2006/relationships/tags" Target="../tags/tag21.xml"/><Relationship Id="rId27" Type="http://schemas.openxmlformats.org/officeDocument/2006/relationships/tags" Target="../tags/tag20.xml"/><Relationship Id="rId26" Type="http://schemas.openxmlformats.org/officeDocument/2006/relationships/tags" Target="../tags/tag19.xml"/><Relationship Id="rId25" Type="http://schemas.openxmlformats.org/officeDocument/2006/relationships/tags" Target="../tags/tag18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tags" Target="../tags/tag14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image" Target="../media/image7.png"/><Relationship Id="rId13" Type="http://schemas.openxmlformats.org/officeDocument/2006/relationships/tags" Target="../tags/tag7.xml"/><Relationship Id="rId12" Type="http://schemas.openxmlformats.org/officeDocument/2006/relationships/image" Target="../media/image6.png"/><Relationship Id="rId11" Type="http://schemas.openxmlformats.org/officeDocument/2006/relationships/tags" Target="../tags/tag6.xml"/><Relationship Id="rId10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9.png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/>
          <p:nvPr/>
        </p:nvSpPr>
        <p:spPr>
          <a:xfrm>
            <a:off x="3749090" y="920862"/>
            <a:ext cx="1832819" cy="3111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r>
              <a:rPr lang="en-US" altLang="zh-CN" sz="2055" dirty="0">
                <a:latin typeface="Arial" panose="020B0604020202090204"/>
                <a:ea typeface="Arial" panose="020B0604020202090204"/>
                <a:cs typeface="Arial" panose="020B0604020202090204"/>
              </a:rPr>
              <a:t>RAH</a:t>
            </a:r>
            <a:endParaRPr lang="en-US" altLang="zh-CN" sz="2055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9" name="图片 8" descr="RAH-4"/>
          <p:cNvPicPr>
            <a:picLocks noChangeAspect="1"/>
          </p:cNvPicPr>
          <p:nvPr/>
        </p:nvPicPr>
        <p:blipFill>
          <a:blip r:embed="rId1"/>
          <a:srcRect b="26420"/>
          <a:stretch>
            <a:fillRect/>
          </a:stretch>
        </p:blipFill>
        <p:spPr>
          <a:xfrm>
            <a:off x="811530" y="229870"/>
            <a:ext cx="2218055" cy="144335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628390" y="1365885"/>
            <a:ext cx="7172960" cy="3067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400" b="0" i="0">
                <a:solidFill>
                  <a:srgbClr val="404040"/>
                </a:solidFill>
                <a:latin typeface="黑体" charset="0"/>
                <a:ea typeface="黑体" charset="0"/>
                <a:cs typeface="黑体" charset="0"/>
              </a:rPr>
              <a:t>适用于全球大多数国家</a:t>
            </a:r>
            <a:r>
              <a:rPr lang="zh-CN" altLang="en-US" sz="1400" b="0" i="0">
                <a:solidFill>
                  <a:srgbClr val="404040"/>
                </a:solidFill>
                <a:latin typeface="黑体" charset="0"/>
                <a:ea typeface="黑体" charset="0"/>
                <a:cs typeface="黑体" charset="0"/>
              </a:rPr>
              <a:t>的高性能太阳能照明解决方案</a:t>
            </a:r>
            <a:endParaRPr lang="zh-CN" altLang="en-US" sz="1400" b="0" i="0">
              <a:solidFill>
                <a:srgbClr val="40404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2" name="图片 1" descr="城市和住宅街道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6310" y="1949450"/>
            <a:ext cx="668655" cy="669290"/>
          </a:xfrm>
          <a:prstGeom prst="rect">
            <a:avLst/>
          </a:prstGeom>
        </p:spPr>
      </p:pic>
      <p:pic>
        <p:nvPicPr>
          <p:cNvPr id="3" name="图片 2" descr="步行街区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0855" y="1949450"/>
            <a:ext cx="668655" cy="669290"/>
          </a:xfrm>
          <a:prstGeom prst="rect">
            <a:avLst/>
          </a:prstGeom>
        </p:spPr>
      </p:pic>
      <p:pic>
        <p:nvPicPr>
          <p:cNvPr id="4" name="图片 3" descr="乡村小道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65400" y="1949450"/>
            <a:ext cx="668655" cy="669290"/>
          </a:xfrm>
          <a:prstGeom prst="rect">
            <a:avLst/>
          </a:prstGeom>
        </p:spPr>
      </p:pic>
      <p:pic>
        <p:nvPicPr>
          <p:cNvPr id="5" name="图片 4" descr="道路高速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56310" y="2786380"/>
            <a:ext cx="668655" cy="669290"/>
          </a:xfrm>
          <a:prstGeom prst="rect">
            <a:avLst/>
          </a:prstGeom>
        </p:spPr>
      </p:pic>
      <p:pic>
        <p:nvPicPr>
          <p:cNvPr id="34" name="图片 33" descr="公园广场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60855" y="2786380"/>
            <a:ext cx="668655" cy="669290"/>
          </a:xfrm>
          <a:prstGeom prst="rect">
            <a:avLst/>
          </a:prstGeom>
        </p:spPr>
      </p:pic>
      <p:pic>
        <p:nvPicPr>
          <p:cNvPr id="35" name="图片 34" descr="停车场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559685" y="2786380"/>
            <a:ext cx="668655" cy="669290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>
            <a:off x="951865" y="2618740"/>
            <a:ext cx="811530" cy="76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">
                <a:latin typeface="黑体" charset="0"/>
                <a:ea typeface="黑体" charset="0"/>
                <a:cs typeface="黑体" charset="0"/>
              </a:rPr>
              <a:t>城市和住宅街道</a:t>
            </a:r>
            <a:endParaRPr lang="zh-CN" altLang="en-US" sz="60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6"/>
            </p:custDataLst>
          </p:nvPr>
        </p:nvSpPr>
        <p:spPr>
          <a:xfrm>
            <a:off x="1871345" y="2618105"/>
            <a:ext cx="648970" cy="152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">
                <a:latin typeface="黑体" charset="0"/>
                <a:ea typeface="黑体" charset="0"/>
              </a:rPr>
              <a:t>步行街区</a:t>
            </a:r>
            <a:endParaRPr lang="zh-CN" altLang="en-US" sz="600">
              <a:latin typeface="黑体" charset="0"/>
              <a:ea typeface="黑体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7"/>
            </p:custDataLst>
          </p:nvPr>
        </p:nvSpPr>
        <p:spPr>
          <a:xfrm>
            <a:off x="2639695" y="2618105"/>
            <a:ext cx="706120" cy="104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">
                <a:latin typeface="黑体" charset="0"/>
                <a:ea typeface="黑体" charset="0"/>
              </a:rPr>
              <a:t>乡村小道</a:t>
            </a:r>
            <a:endParaRPr lang="zh-CN" altLang="en-US" sz="600">
              <a:latin typeface="黑体" charset="0"/>
              <a:ea typeface="黑体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8"/>
            </p:custDataLst>
          </p:nvPr>
        </p:nvSpPr>
        <p:spPr>
          <a:xfrm>
            <a:off x="977900" y="3470275"/>
            <a:ext cx="648970" cy="104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">
                <a:latin typeface="黑体" charset="0"/>
                <a:ea typeface="黑体" charset="0"/>
              </a:rPr>
              <a:t>高速</a:t>
            </a:r>
            <a:r>
              <a:rPr lang="zh-CN" altLang="en-US" sz="600">
                <a:latin typeface="黑体" charset="0"/>
                <a:ea typeface="黑体" charset="0"/>
                <a:sym typeface="+mn-ea"/>
              </a:rPr>
              <a:t>道路</a:t>
            </a:r>
            <a:endParaRPr lang="zh-CN" altLang="en-US" sz="600">
              <a:latin typeface="黑体" charset="0"/>
              <a:ea typeface="黑体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9"/>
            </p:custDataLst>
          </p:nvPr>
        </p:nvSpPr>
        <p:spPr>
          <a:xfrm>
            <a:off x="1850390" y="3470275"/>
            <a:ext cx="607060" cy="90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">
                <a:latin typeface="黑体" charset="0"/>
                <a:ea typeface="黑体" charset="0"/>
              </a:rPr>
              <a:t>公园广场</a:t>
            </a:r>
            <a:endParaRPr lang="zh-CN" altLang="en-US" sz="600">
              <a:latin typeface="黑体" charset="0"/>
              <a:ea typeface="黑体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20"/>
            </p:custDataLst>
          </p:nvPr>
        </p:nvSpPr>
        <p:spPr>
          <a:xfrm>
            <a:off x="2699385" y="3466465"/>
            <a:ext cx="521335" cy="1047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00">
                <a:latin typeface="黑体" charset="0"/>
                <a:ea typeface="黑体" charset="0"/>
              </a:rPr>
              <a:t>停车场</a:t>
            </a:r>
            <a:endParaRPr lang="zh-CN" altLang="en-US" sz="600">
              <a:latin typeface="黑体" charset="0"/>
              <a:ea typeface="黑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28390" y="1949450"/>
            <a:ext cx="771715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0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RAH</a:t>
            </a:r>
            <a:r>
              <a:rPr lang="zh-CN" altLang="en-US" sz="10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被设想为下一代太阳能灯具系统，它在城市未来日益增长的功能需求背景下提供整体设 </a:t>
            </a:r>
            <a:endParaRPr lang="zh-CN" altLang="en-US" sz="1000">
              <a:solidFill>
                <a:srgbClr val="000000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sz="10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计美学。</a:t>
            </a:r>
            <a:r>
              <a:rPr lang="zh-CN" altLang="en-US" sz="1000">
                <a:solidFill>
                  <a:srgbClr val="40404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为现代城市道路、高速路及多样化户外场景打造的新一代智能太阳能照明系统，涵盖城市主干道、次干道、公园广场、停车场、</a:t>
            </a:r>
            <a:r>
              <a:rPr lang="zh-CN" altLang="en-US" sz="1000">
                <a:solidFill>
                  <a:srgbClr val="40404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商业街区、等全场景需求</a:t>
            </a:r>
            <a:r>
              <a:rPr lang="en-US" altLang="zh-CN" sz="1000">
                <a:solidFill>
                  <a:srgbClr val="40404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。</a:t>
            </a:r>
            <a:endParaRPr lang="en-US" altLang="zh-CN" sz="1000">
              <a:solidFill>
                <a:srgbClr val="404040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  <a:p>
            <a:r>
              <a:rPr lang="zh-CN" altLang="en-US" sz="10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标志性的旋转“翼”与算法集成控制器相连，这些控制器与先进的天气跟踪和智 能能源管理相匹配，实现按需供应。这种双翼系统旨在增强能源韧性，以适应未来更多功 能的需求，特别是对于提高离网社区和紧急停电时的无线网络能力至关重要。</a:t>
            </a:r>
            <a:endParaRPr lang="zh-CN" altLang="en-US" sz="1000">
              <a:solidFill>
                <a:srgbClr val="000000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r>
              <a:rPr lang="zh-CN" altLang="en-US" sz="10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先进的MovingTrack MPPT跟踪效率技术</a:t>
            </a:r>
            <a:r>
              <a:rPr lang="en-US" altLang="zh-CN" sz="10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0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确保卓越的跟踪效率和更快的响应时间，即使在多变的天气条件下也能最大限度地收集能量。</a:t>
            </a:r>
            <a:endParaRPr lang="zh-CN" altLang="en-US" sz="1000" dirty="0">
              <a:solidFill>
                <a:schemeClr val="tx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  <a:p>
            <a:r>
              <a:rPr lang="zh-CN" altLang="en-US" sz="10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设计的核心 理念赋予了其永恒的质量，使得该系统能够从传统的基础设施照明扩展到公共领域，这些领域往往具有文化和生态敏感性</a:t>
            </a:r>
            <a:r>
              <a:rPr lang="zh-CN" altLang="en-US" sz="10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的应用更加多样化。</a:t>
            </a:r>
            <a:endParaRPr lang="zh-CN" altLang="en-US" sz="1000">
              <a:solidFill>
                <a:srgbClr val="000000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21"/>
            </p:custDataLst>
          </p:nvPr>
        </p:nvSpPr>
        <p:spPr>
          <a:xfrm>
            <a:off x="3714750" y="358267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endParaRPr lang="en-US" altLang="zh-CN" sz="1000">
              <a:solidFill>
                <a:schemeClr val="tx1"/>
              </a:solidFill>
              <a:latin typeface="黑体" charset="0"/>
              <a:ea typeface="黑体" charset="0"/>
              <a:cs typeface="Lantinghei SC Extralight" panose="02000000000000000000" charset="-122"/>
            </a:endParaRPr>
          </a:p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000">
                <a:latin typeface="黑体" charset="0"/>
                <a:ea typeface="黑体" charset="0"/>
                <a:cs typeface="Lantinghei SC Extralight" panose="02000000000000000000" charset="-122"/>
                <a:sym typeface="+mn-ea"/>
              </a:rPr>
              <a:t>简约</a:t>
            </a:r>
            <a:r>
              <a:rPr lang="zh-CN" altLang="en-US" sz="1000">
                <a:latin typeface="黑体" charset="0"/>
                <a:ea typeface="黑体" charset="0"/>
                <a:cs typeface="Lantinghei SC Extralight" panose="02000000000000000000" charset="-122"/>
                <a:sym typeface="+mn-ea"/>
              </a:rPr>
              <a:t>集成的设计</a:t>
            </a:r>
            <a:endParaRPr lang="zh-CN" altLang="en-US" sz="1000">
              <a:latin typeface="黑体" charset="0"/>
              <a:ea typeface="黑体" charset="0"/>
              <a:cs typeface="Lantinghei SC Extralight" panose="02000000000000000000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22"/>
            </p:custDataLst>
          </p:nvPr>
        </p:nvSpPr>
        <p:spPr>
          <a:xfrm>
            <a:off x="4006215" y="3960495"/>
            <a:ext cx="609600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RAH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的创新设计集成了太阳能板，光源，储能电池，控制器，使得外观更加简约。</a:t>
            </a:r>
            <a:endParaRPr lang="zh-CN" altLang="en-US" sz="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23"/>
            </p:custDataLst>
          </p:nvPr>
        </p:nvSpPr>
        <p:spPr>
          <a:xfrm>
            <a:off x="3723005" y="4151630"/>
            <a:ext cx="6096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lang="en-US" altLang="zh-CN" sz="1000">
                <a:latin typeface="黑体" charset="0"/>
                <a:ea typeface="黑体" charset="0"/>
                <a:cs typeface="黑体" charset="0"/>
                <a:sym typeface="+mn-ea"/>
              </a:rPr>
              <a:t>高性能</a:t>
            </a:r>
            <a:r>
              <a:rPr sz="1000">
                <a:latin typeface="黑体" charset="0"/>
                <a:ea typeface="黑体" charset="0"/>
                <a:cs typeface="黑体" charset="0"/>
                <a:sym typeface="+mn-ea"/>
              </a:rPr>
              <a:t>N型组件</a:t>
            </a:r>
            <a:r>
              <a:rPr lang="en-US" altLang="zh-CN" sz="1000">
                <a:latin typeface="黑体" charset="0"/>
                <a:ea typeface="黑体" charset="0"/>
                <a:cs typeface="黑体" charset="0"/>
                <a:sym typeface="+mn-ea"/>
              </a:rPr>
              <a:t>太阳能电池板</a:t>
            </a:r>
            <a:endParaRPr lang="en-US" altLang="zh-CN" sz="1000"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4"/>
            </p:custDataLst>
          </p:nvPr>
        </p:nvSpPr>
        <p:spPr>
          <a:xfrm>
            <a:off x="3963035" y="43815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太阳能电池板我们采用高效单晶硅</a:t>
            </a:r>
            <a:r>
              <a:rPr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技术</a:t>
            </a:r>
            <a:r>
              <a:rPr 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具有更低的衰</a:t>
            </a:r>
            <a:r>
              <a:rPr 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减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，光电转换效率超过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    </a:t>
            </a:r>
            <a:endParaRPr lang="en-US" altLang="zh-CN" sz="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  <a:p>
            <a:pPr algn="l"/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  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23%，确保全天候高效充电（包括阴雨天）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8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防灰尘防遮挡技术</a:t>
            </a:r>
            <a:r>
              <a:rPr lang="en-US" altLang="zh-CN" sz="8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en-US" sz="8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低碳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节能环保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。</a:t>
            </a:r>
            <a:endParaRPr lang="en-US" altLang="zh-CN" sz="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"/>
            </a:pPr>
            <a:endParaRPr lang="en-US" altLang="zh-CN" sz="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25"/>
            </p:custDataLst>
          </p:nvPr>
        </p:nvSpPr>
        <p:spPr>
          <a:xfrm>
            <a:off x="3714750" y="4734560"/>
            <a:ext cx="6096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lang="en-US" altLang="zh-CN" sz="1000">
                <a:latin typeface="黑体" charset="0"/>
                <a:ea typeface="黑体" charset="0"/>
                <a:cs typeface="黑体" charset="0"/>
                <a:sym typeface="+mn-ea"/>
              </a:rPr>
              <a:t>BMS</a:t>
            </a:r>
            <a:r>
              <a:rPr lang="zh-CN" altLang="en-US" sz="1000">
                <a:latin typeface="黑体" charset="0"/>
                <a:ea typeface="黑体" charset="0"/>
                <a:cs typeface="黑体" charset="0"/>
                <a:sym typeface="+mn-ea"/>
              </a:rPr>
              <a:t>智能能效管理系统</a:t>
            </a:r>
            <a:endParaRPr lang="zh-CN" altLang="en-US" sz="1000"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60" name="文本框 59"/>
          <p:cNvSpPr txBox="1"/>
          <p:nvPr>
            <p:custDataLst>
              <p:tags r:id="rId26"/>
            </p:custDataLst>
          </p:nvPr>
        </p:nvSpPr>
        <p:spPr>
          <a:xfrm>
            <a:off x="4006215" y="493077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en-US" altLang="zh-CN" sz="8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BMS</a:t>
            </a:r>
            <a:r>
              <a:rPr lang="zh-CN" altLang="en-US" sz="8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“智能大脑”</a:t>
            </a:r>
            <a:r>
              <a:rPr lang="zh-CN" altLang="en-US" sz="8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能够实时自动评估全天候光照强度和电池电 </a:t>
            </a:r>
            <a:endParaRPr lang="zh-CN" altLang="en-US" sz="800">
              <a:solidFill>
                <a:srgbClr val="000000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indent="0"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zh-CN" altLang="en-US" sz="8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量，</a:t>
            </a:r>
            <a:r>
              <a:rPr lang="zh-CN" altLang="en-US" sz="8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通过</a:t>
            </a:r>
            <a:r>
              <a:rPr lang="en-US" altLang="zh-CN" sz="8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均衡和优化充放电策略，控制和优化电池性能，最大化利用电池容量，延长使用寿命。</a:t>
            </a:r>
            <a:endParaRPr lang="en-US" altLang="zh-CN" sz="800" dirty="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27"/>
            </p:custDataLst>
          </p:nvPr>
        </p:nvSpPr>
        <p:spPr>
          <a:xfrm>
            <a:off x="3723005" y="5304155"/>
            <a:ext cx="6096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000">
                <a:latin typeface="黑体" charset="0"/>
                <a:ea typeface="黑体" charset="0"/>
                <a:cs typeface="Lantinghei SC Extralight" panose="02000000000000000000" charset="-122"/>
                <a:sym typeface="+mn-ea"/>
              </a:rPr>
              <a:t>防积灰太阳能</a:t>
            </a:r>
            <a:r>
              <a:rPr lang="zh-CN" altLang="en-US" sz="1000">
                <a:latin typeface="黑体" charset="0"/>
                <a:ea typeface="黑体" charset="0"/>
                <a:cs typeface="Lantinghei SC Extralight" panose="02000000000000000000" charset="-122"/>
                <a:sym typeface="+mn-ea"/>
              </a:rPr>
              <a:t>板，确保全年可靠性</a:t>
            </a:r>
            <a:r>
              <a:rPr lang="en-US" altLang="zh-CN" sz="1000">
                <a:latin typeface="黑体" charset="0"/>
                <a:ea typeface="黑体" charset="0"/>
                <a:cs typeface="Lantinghei SC Extralight" panose="02000000000000000000" charset="-122"/>
                <a:sym typeface="+mn-ea"/>
              </a:rPr>
              <a:t>。</a:t>
            </a:r>
            <a:endParaRPr lang="en-US" altLang="zh-CN" sz="1000">
              <a:latin typeface="黑体" charset="0"/>
              <a:ea typeface="黑体" charset="0"/>
              <a:cs typeface="Lantinghei SC Extralight" panose="02000000000000000000" charset="-122"/>
              <a:sym typeface="+mn-ea"/>
            </a:endParaRPr>
          </a:p>
        </p:txBody>
      </p:sp>
      <p:sp>
        <p:nvSpPr>
          <p:cNvPr id="62" name="文本框 61"/>
          <p:cNvSpPr txBox="1"/>
          <p:nvPr>
            <p:custDataLst>
              <p:tags r:id="rId28"/>
            </p:custDataLst>
          </p:nvPr>
        </p:nvSpPr>
        <p:spPr>
          <a:xfrm>
            <a:off x="4006215" y="5516245"/>
            <a:ext cx="609600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charset="0"/>
              <a:buNone/>
            </a:pPr>
            <a:r>
              <a:rPr lang="zh-CN" altLang="en-US" sz="800">
                <a:ea typeface="+mn-lt"/>
                <a:cs typeface="+mn-lt"/>
                <a:sym typeface="+mn-ea"/>
              </a:rPr>
              <a:t>自清洁涂层无粉尘聚集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Lantinghei SC Extralight" panose="02000000000000000000" charset="-122"/>
                <a:sym typeface="+mn-ea"/>
              </a:rPr>
              <a:t>，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Lantinghei SC Extralight" panose="02000000000000000000" charset="-122"/>
                <a:sym typeface="+mn-ea"/>
              </a:rPr>
              <a:t>保证太阳能板全年安全运行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Lantinghei SC Extralight" panose="02000000000000000000" charset="-122"/>
                <a:sym typeface="+mn-ea"/>
              </a:rPr>
              <a:t>。</a:t>
            </a:r>
            <a:endParaRPr lang="en-US" altLang="zh-CN" sz="800">
              <a:latin typeface="Heiti SC Light" panose="02000000000000000000" charset="-122"/>
              <a:ea typeface="Heiti SC Light" panose="02000000000000000000" charset="-122"/>
              <a:cs typeface="Lantinghei SC Extralight" panose="02000000000000000000" charset="-122"/>
              <a:sym typeface="+mn-ea"/>
            </a:endParaRPr>
          </a:p>
        </p:txBody>
      </p:sp>
      <p:sp>
        <p:nvSpPr>
          <p:cNvPr id="63" name="文本框 62"/>
          <p:cNvSpPr txBox="1"/>
          <p:nvPr>
            <p:custDataLst>
              <p:tags r:id="rId29"/>
            </p:custDataLst>
          </p:nvPr>
        </p:nvSpPr>
        <p:spPr>
          <a:xfrm>
            <a:off x="3723005" y="5734050"/>
            <a:ext cx="60960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"/>
            </a:pPr>
            <a:r>
              <a:rPr lang="zh-CN" altLang="en-US" sz="1000">
                <a:latin typeface="黑体" charset="0"/>
                <a:ea typeface="黑体" charset="0"/>
                <a:cs typeface="黑体" charset="0"/>
                <a:sym typeface="+mn-ea"/>
              </a:rPr>
              <a:t>高光效</a:t>
            </a:r>
            <a:r>
              <a:rPr lang="en-US" altLang="zh-CN" sz="1000">
                <a:latin typeface="黑体" charset="0"/>
                <a:ea typeface="黑体" charset="0"/>
                <a:cs typeface="黑体" charset="0"/>
                <a:sym typeface="+mn-ea"/>
              </a:rPr>
              <a:t>LED</a:t>
            </a:r>
            <a:r>
              <a:rPr lang="zh-CN" altLang="en-US" sz="1000">
                <a:latin typeface="黑体" charset="0"/>
                <a:ea typeface="黑体" charset="0"/>
                <a:cs typeface="黑体" charset="0"/>
                <a:sym typeface="+mn-ea"/>
              </a:rPr>
              <a:t>芯片</a:t>
            </a:r>
            <a:endParaRPr lang="zh-CN" altLang="en-US" sz="1000">
              <a:latin typeface="黑体" charset="0"/>
              <a:ea typeface="黑体" charset="0"/>
              <a:cs typeface="黑体" charset="0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30"/>
            </p:custDataLst>
          </p:nvPr>
        </p:nvSpPr>
        <p:spPr>
          <a:xfrm>
            <a:off x="4005580" y="5967095"/>
            <a:ext cx="43332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LED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光源有多种配置与选择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我们采用245lm/w高光效低热量长寿命芯片不仅具有卓越的照明效果与耐用性，更能提供持久且稳定的照明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节能环保</a:t>
            </a:r>
            <a:r>
              <a:rPr lang="en-US" altLang="zh-CN" sz="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。</a:t>
            </a:r>
            <a:endParaRPr lang="en-US" altLang="zh-CN" sz="800" b="0" dirty="0">
              <a:solidFill>
                <a:schemeClr val="tx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  <a:p>
            <a:pPr indent="0">
              <a:buClr>
                <a:srgbClr val="00B050"/>
              </a:buClr>
              <a:buFont typeface="Wingdings" panose="05000000000000000000" pitchFamily="2" charset="2"/>
              <a:buNone/>
            </a:pPr>
            <a:endParaRPr lang="en-US" altLang="zh-CN" sz="800" b="0" dirty="0">
              <a:solidFill>
                <a:schemeClr val="tx1"/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</p:txBody>
      </p:sp>
      <p:pic>
        <p:nvPicPr>
          <p:cNvPr id="13" name="图片 12" descr="RAH-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8745220" y="3783330"/>
            <a:ext cx="2403475" cy="2566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旋转角度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9455" y="396240"/>
            <a:ext cx="2178685" cy="27012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829050" y="1285240"/>
            <a:ext cx="7145020" cy="11106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Clr>
                <a:srgbClr val="00B050"/>
              </a:buClr>
              <a:buFont typeface="Wingdings" panose="05000000000000000000" pitchFamily="2" charset="2"/>
              <a:buNone/>
            </a:pP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RAH</a:t>
            </a:r>
            <a:r>
              <a:rPr lang="zh-CN" altLang="en-US" sz="12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旋转“翼”与算法集成控制器相连</a:t>
            </a:r>
            <a:r>
              <a:rPr lang="en-US" altLang="zh-CN" sz="1200">
                <a:solidFill>
                  <a:srgbClr val="000000"/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太阳能板角度设定为可旋转</a:t>
            </a: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旋转角度范围为</a:t>
            </a: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90</a:t>
            </a: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º，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适合全球范围内所有的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国家。</a:t>
            </a:r>
            <a:endParaRPr lang="zh-CN" altLang="en-US" sz="12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</p:txBody>
      </p:sp>
      <p:pic>
        <p:nvPicPr>
          <p:cNvPr id="11" name="图片 10" descr="RAH-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18157"/>
          <a:stretch>
            <a:fillRect/>
          </a:stretch>
        </p:blipFill>
        <p:spPr>
          <a:xfrm>
            <a:off x="6670675" y="3608070"/>
            <a:ext cx="3521075" cy="25749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66240" y="4572635"/>
            <a:ext cx="4732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照明模块位于集成箱底部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优越的水平安装角度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，0º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光学透镜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呈现见光不见灯的卓越效果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防炫光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更具氛围感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。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2</a:t>
            </a:r>
            <a:r>
              <a:rPr lang="en-US" altLang="zh-CN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45</a:t>
            </a:r>
            <a:r>
              <a:rPr lang="zh-CN" altLang="en-US" sz="1200" dirty="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lm/W的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高光效LED芯片</a:t>
            </a: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使得灯具更加节能</a:t>
            </a: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，</a:t>
            </a:r>
            <a:r>
              <a:rPr lang="zh-CN" altLang="en-US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亮度更高</a:t>
            </a:r>
            <a:r>
              <a:rPr lang="en-US" altLang="zh-CN" sz="12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  <a:sym typeface="+mn-ea"/>
              </a:rPr>
              <a:t>。</a:t>
            </a:r>
            <a:endParaRPr lang="en-US" altLang="zh-CN" sz="12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table 10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648325" y="1360170"/>
          <a:ext cx="3963035" cy="4573270"/>
        </p:xfrm>
        <a:graphic>
          <a:graphicData uri="http://schemas.openxmlformats.org/drawingml/2006/table">
            <a:tbl>
              <a:tblPr/>
              <a:tblGrid>
                <a:gridCol w="1314450"/>
                <a:gridCol w="263525"/>
                <a:gridCol w="2385060"/>
              </a:tblGrid>
              <a:tr h="226695">
                <a:tc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技术</a:t>
                      </a:r>
                      <a:endParaRPr sz="920" kern="0" spc="-3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6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496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920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LiFePo4</a:t>
                      </a:r>
                      <a:r>
                        <a:rPr lang="en-US" sz="920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 / </a:t>
                      </a:r>
                      <a:r>
                        <a:rPr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NIB</a:t>
                      </a:r>
                      <a:endParaRPr lang="en-US" sz="920" kern="0" spc="-3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60"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0640" algn="l" rtl="0" eaLnBrk="0">
                        <a:lnSpc>
                          <a:spcPct val="96000"/>
                        </a:lnSpc>
                      </a:pPr>
                      <a:r>
                        <a:rPr sz="920" kern="0" spc="-7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电压</a:t>
                      </a:r>
                      <a:endParaRPr sz="920" kern="0" spc="-7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6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496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850" kern="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25.6V(LFP)/24V(NIB)</a:t>
                      </a:r>
                      <a:endParaRPr sz="850" kern="0" spc="10" dirty="0">
                        <a:solidFill>
                          <a:srgbClr val="231F2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30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04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9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容量</a:t>
                      </a:r>
                      <a:endParaRPr sz="9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49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lang="en-US" sz="9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可选</a:t>
                      </a:r>
                      <a:endParaRPr lang="en-US" sz="9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04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工作温度</a:t>
                      </a:r>
                      <a:endParaRPr sz="9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814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-20~6</a:t>
                      </a:r>
                      <a:r>
                        <a:rPr lang="en-US"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r>
                        <a:rPr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℃(LFP)/-20~80</a:t>
                      </a:r>
                      <a:r>
                        <a:rPr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℃</a:t>
                      </a:r>
                      <a:r>
                        <a:rPr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(NIB)</a:t>
                      </a:r>
                      <a:endParaRPr sz="920" kern="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60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57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lang="en-US" sz="920" dirty="0">
                          <a:latin typeface="宋体"/>
                          <a:ea typeface="宋体"/>
                          <a:cs typeface="宋体"/>
                        </a:rPr>
                        <a:t>连续阴雨天数</a:t>
                      </a:r>
                      <a:endParaRPr lang="en-US" sz="9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606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lang="en-US" sz="9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低纬度：无限续航 /5+1</a:t>
                      </a:r>
                      <a:r>
                        <a:rPr lang="en-US" sz="9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     高纬度：5+1/3+1</a:t>
                      </a:r>
                      <a:endParaRPr lang="en-US" sz="9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防护等级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6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49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85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IP</a:t>
                      </a:r>
                      <a:r>
                        <a:rPr lang="en-US" sz="85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65</a:t>
                      </a:r>
                      <a:endParaRPr lang="en-US" sz="85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10"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预期寿命</a:t>
                      </a:r>
                      <a:endParaRPr sz="9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6195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&gt;10年</a:t>
                      </a:r>
                      <a:endParaRPr sz="9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 gridSpan="3"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40" b="1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79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920" b="1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黑体" charset="0"/>
                          <a:ea typeface="黑体" charset="0"/>
                          <a:cs typeface="黑体" charset="0"/>
                        </a:rPr>
                        <a:t>LED模块</a:t>
                      </a:r>
                      <a:endParaRPr sz="920" b="1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 gridSpan="2">
                  <a:txBody>
                    <a:bodyPr/>
                    <a:p>
                      <a:pPr algn="l" rtl="0" eaLnBrk="0">
                        <a:lnSpc>
                          <a:spcPct val="149000"/>
                        </a:lnSpc>
                      </a:pPr>
                      <a:endParaRPr sz="53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光学保护器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9000"/>
                        </a:lnSpc>
                      </a:pPr>
                      <a:endParaRPr sz="53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PMMA/PC集成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 gridSpan="2"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严密性等级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6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969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</a:pPr>
                      <a:r>
                        <a:rPr sz="85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IP</a:t>
                      </a:r>
                      <a:r>
                        <a:rPr sz="850" kern="0" spc="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 </a:t>
                      </a:r>
                      <a:r>
                        <a:rPr sz="85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67</a:t>
                      </a:r>
                      <a:endParaRPr sz="85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 gridSpan="2"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LED色温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920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30</a:t>
                      </a:r>
                      <a:r>
                        <a:rPr sz="920" kern="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00K</a:t>
                      </a:r>
                      <a:r>
                        <a:rPr lang="en-US" sz="920" kern="0" spc="-4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/ </a:t>
                      </a:r>
                      <a:r>
                        <a:rPr sz="92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4000K</a:t>
                      </a:r>
                      <a:r>
                        <a:rPr lang="en-US" sz="92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/ 5000</a:t>
                      </a:r>
                      <a:r>
                        <a:rPr sz="920" kern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K</a:t>
                      </a:r>
                      <a:endParaRPr lang="en-US" sz="920" kern="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0">
                <a:tc gridSpan="2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sz="85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85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en-US"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显色指数</a:t>
                      </a: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（CRI）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sz="85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9695" algn="l" rtl="0" eaLnBrk="0">
                        <a:lnSpc>
                          <a:spcPct val="76000"/>
                        </a:lnSpc>
                      </a:pPr>
                      <a:r>
                        <a:rPr sz="9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&gt;70</a:t>
                      </a:r>
                      <a:endParaRPr sz="9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90"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上行光输出比（ULOR）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  <a:p>
                      <a:pPr marL="99695" algn="l" rtl="0" eaLnBrk="0">
                        <a:lnSpc>
                          <a:spcPct val="74000"/>
                        </a:lnSpc>
                      </a:pPr>
                      <a:r>
                        <a:rPr sz="9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charset="0"/>
                          <a:ea typeface="宋体" charset="0"/>
                          <a:cs typeface="Arial" panose="020B0604020202090204"/>
                        </a:rPr>
                        <a:t>0%</a:t>
                      </a:r>
                      <a:endParaRPr sz="9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宋体" charset="0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升光比（ULR）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20" dirty="0"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  <a:p>
                      <a:pPr marL="9969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9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 charset="0"/>
                          <a:ea typeface="宋体" charset="0"/>
                          <a:cs typeface="Arial" panose="020B0604020202090204"/>
                        </a:rPr>
                        <a:t>0%</a:t>
                      </a:r>
                      <a:endParaRPr sz="9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 charset="0"/>
                        <a:ea typeface="宋体" charset="0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8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794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9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使用寿命</a:t>
                      </a:r>
                      <a:endParaRPr sz="9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sz="98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969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92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100,000h</a:t>
                      </a:r>
                      <a:r>
                        <a:rPr sz="92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 </a:t>
                      </a:r>
                      <a:r>
                        <a:rPr sz="92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-</a:t>
                      </a:r>
                      <a:r>
                        <a:rPr sz="92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 </a:t>
                      </a:r>
                      <a:r>
                        <a:rPr sz="92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L95</a:t>
                      </a:r>
                      <a:endParaRPr sz="92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 gridSpan="3"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sz="720" dirty="0">
                        <a:latin typeface="黑体" charset="0"/>
                        <a:ea typeface="黑体" charset="0"/>
                        <a:cs typeface="Arial" panose="020B0604020202090204"/>
                      </a:endParaRPr>
                    </a:p>
                    <a:p>
                      <a:pPr marL="584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lang="en-US" sz="920" b="1" dirty="0">
                          <a:latin typeface="黑体" charset="0"/>
                          <a:ea typeface="黑体" charset="0"/>
                          <a:cs typeface="宋体"/>
                        </a:rPr>
                        <a:t>控制器</a:t>
                      </a:r>
                      <a:endParaRPr lang="en-US" sz="920" b="1" dirty="0">
                        <a:latin typeface="黑体" charset="0"/>
                        <a:ea typeface="黑体" charset="0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04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en-US" altLang="zh-CN" sz="920">
                          <a:latin typeface="等线"/>
                          <a:ea typeface="等线"/>
                          <a:sym typeface="+mn-ea"/>
                        </a:rPr>
                        <a:t>自行开发 因地制宜</a:t>
                      </a:r>
                      <a:endParaRPr lang="en-US" altLang="zh-CN" sz="920" dirty="0">
                        <a:latin typeface="等线"/>
                        <a:ea typeface="等线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7015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9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可选</a:t>
                      </a:r>
                      <a:endParaRPr sz="9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fontAlgn="ctr"/>
                      <a:r>
                        <a:rPr lang="en-US" altLang="zh-CN" sz="920">
                          <a:solidFill>
                            <a:srgbClr val="000000"/>
                          </a:solidFill>
                          <a:latin typeface="宋体"/>
                          <a:ea typeface="宋体"/>
                          <a:sym typeface="+mn-ea"/>
                        </a:rPr>
                        <a:t>城市物联网  </a:t>
                      </a:r>
                      <a:endParaRPr lang="en-US" altLang="zh-CN" sz="92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sz="5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7015" algn="l" rtl="0" eaLnBrk="0">
                        <a:lnSpc>
                          <a:spcPct val="96000"/>
                        </a:lnSpc>
                      </a:pPr>
                      <a:r>
                        <a:rPr sz="9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可选</a:t>
                      </a:r>
                      <a:endParaRPr sz="9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" name="textbox 122"/>
          <p:cNvSpPr/>
          <p:nvPr>
            <p:custDataLst>
              <p:tags r:id="rId2"/>
            </p:custDataLst>
          </p:nvPr>
        </p:nvSpPr>
        <p:spPr>
          <a:xfrm>
            <a:off x="1123950" y="969010"/>
            <a:ext cx="691515" cy="391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15000"/>
              </a:lnSpc>
            </a:pPr>
            <a:endParaRPr sz="890" dirty="0">
              <a:latin typeface="黑体" charset="0"/>
              <a:ea typeface="黑体" charset="0"/>
              <a:cs typeface="Arial" panose="020B0604020202090204"/>
            </a:endParaRPr>
          </a:p>
          <a:p>
            <a:pPr marL="50165" algn="l" rtl="0" eaLnBrk="0">
              <a:lnSpc>
                <a:spcPct val="95000"/>
              </a:lnSpc>
              <a:spcBef>
                <a:spcPts val="5"/>
              </a:spcBef>
            </a:pPr>
            <a:r>
              <a:rPr sz="1020" b="1" kern="0" spc="-40" dirty="0">
                <a:solidFill>
                  <a:srgbClr val="231F20">
                    <a:alpha val="100000"/>
                  </a:srgbClr>
                </a:solidFill>
                <a:latin typeface="黑体" charset="0"/>
                <a:ea typeface="黑体" charset="0"/>
                <a:cs typeface="宋体"/>
              </a:rPr>
              <a:t>一般</a:t>
            </a:r>
            <a:endParaRPr sz="1020" b="1" kern="0" spc="-40" dirty="0">
              <a:solidFill>
                <a:srgbClr val="231F20">
                  <a:alpha val="100000"/>
                </a:srgbClr>
              </a:solidFill>
              <a:latin typeface="黑体" charset="0"/>
              <a:ea typeface="黑体" charset="0"/>
              <a:cs typeface="宋体"/>
            </a:endParaRPr>
          </a:p>
        </p:txBody>
      </p:sp>
      <p:sp>
        <p:nvSpPr>
          <p:cNvPr id="126" name="textbox 126"/>
          <p:cNvSpPr/>
          <p:nvPr>
            <p:custDataLst>
              <p:tags r:id="rId3"/>
            </p:custDataLst>
          </p:nvPr>
        </p:nvSpPr>
        <p:spPr>
          <a:xfrm>
            <a:off x="5648325" y="1128395"/>
            <a:ext cx="691515" cy="158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r>
              <a:rPr lang="en-US" sz="920" b="1" kern="0" spc="-80" dirty="0">
                <a:solidFill>
                  <a:srgbClr val="231F20">
                    <a:alpha val="100000"/>
                  </a:srgbClr>
                </a:solidFill>
                <a:latin typeface="黑体" charset="0"/>
                <a:ea typeface="黑体" charset="0"/>
                <a:cs typeface="宋体"/>
              </a:rPr>
              <a:t>储能</a:t>
            </a:r>
            <a:r>
              <a:rPr sz="920" b="1" kern="0" spc="-80" dirty="0">
                <a:solidFill>
                  <a:srgbClr val="231F20">
                    <a:alpha val="100000"/>
                  </a:srgbClr>
                </a:solidFill>
                <a:latin typeface="黑体" charset="0"/>
                <a:ea typeface="黑体" charset="0"/>
                <a:cs typeface="宋体"/>
              </a:rPr>
              <a:t>电池</a:t>
            </a:r>
            <a:endParaRPr sz="920" b="1" kern="0" spc="-80" dirty="0">
              <a:solidFill>
                <a:srgbClr val="231F20">
                  <a:alpha val="100000"/>
                </a:srgbClr>
              </a:solidFill>
              <a:latin typeface="黑体" charset="0"/>
              <a:ea typeface="黑体" charset="0"/>
              <a:cs typeface="宋体"/>
            </a:endParaRPr>
          </a:p>
        </p:txBody>
      </p:sp>
      <p:graphicFrame>
        <p:nvGraphicFramePr>
          <p:cNvPr id="13" name="table 10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123950" y="1360170"/>
          <a:ext cx="3963035" cy="4195445"/>
        </p:xfrm>
        <a:graphic>
          <a:graphicData uri="http://schemas.openxmlformats.org/drawingml/2006/table">
            <a:tbl>
              <a:tblPr/>
              <a:tblGrid>
                <a:gridCol w="1179830"/>
                <a:gridCol w="365760"/>
                <a:gridCol w="2417445"/>
              </a:tblGrid>
              <a:tr h="274955"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79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CE标记</a:t>
                      </a:r>
                      <a:endParaRPr sz="10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r>
                        <a:rPr lang="en-US" sz="1020" dirty="0">
                          <a:latin typeface="宋体"/>
                          <a:ea typeface="宋体"/>
                          <a:cs typeface="宋体"/>
                        </a:rPr>
                        <a:t>   是</a:t>
                      </a:r>
                      <a:endParaRPr lang="en-US"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0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04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en-US" sz="1020" dirty="0">
                          <a:latin typeface="宋体"/>
                          <a:ea typeface="宋体"/>
                          <a:cs typeface="宋体"/>
                        </a:rPr>
                        <a:t>保修期</a:t>
                      </a:r>
                      <a:endParaRPr lang="en-US"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496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lang="en-US" sz="10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3-5年</a:t>
                      </a:r>
                      <a:endParaRPr lang="en-US" sz="10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572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lang="en-US" sz="1020" dirty="0">
                          <a:latin typeface="宋体"/>
                          <a:ea typeface="宋体"/>
                          <a:cs typeface="宋体"/>
                        </a:rPr>
                        <a:t>工作温度</a:t>
                      </a:r>
                      <a:endParaRPr lang="en-US"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fontAlgn="ctr"/>
                      <a:r>
                        <a:rPr lang="en-US" altLang="zh-CN" sz="1020">
                          <a:solidFill>
                            <a:srgbClr val="000000"/>
                          </a:solidFill>
                          <a:latin typeface="宋体"/>
                          <a:ea typeface="宋体"/>
                          <a:sym typeface="+mn-ea"/>
                        </a:rPr>
                        <a:t>               -20℃</a:t>
                      </a:r>
                      <a:r>
                        <a:rPr lang="zh-CN" altLang="en-US" sz="1020">
                          <a:solidFill>
                            <a:srgbClr val="000000"/>
                          </a:solidFill>
                          <a:latin typeface="宋体"/>
                          <a:ea typeface="宋体"/>
                          <a:sym typeface="+mn-ea"/>
                        </a:rPr>
                        <a:t>至</a:t>
                      </a:r>
                      <a:r>
                        <a:rPr lang="en-US" altLang="zh-CN" sz="1020">
                          <a:solidFill>
                            <a:srgbClr val="000000"/>
                          </a:solidFill>
                          <a:latin typeface="宋体"/>
                          <a:ea typeface="宋体"/>
                          <a:sym typeface="+mn-ea"/>
                        </a:rPr>
                        <a:t>+60℃</a:t>
                      </a:r>
                      <a:endParaRPr lang="en-US" altLang="zh-CN" sz="102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0">
                <a:tc gridSpan="3"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200" dirty="0">
                        <a:latin typeface="黑体" charset="0"/>
                        <a:ea typeface="黑体" charset="0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020" b="1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黑体" charset="0"/>
                          <a:ea typeface="黑体" charset="0"/>
                          <a:cs typeface="宋体"/>
                          <a:sym typeface="+mn-ea"/>
                        </a:rPr>
                        <a:t>材料</a:t>
                      </a:r>
                      <a:endParaRPr sz="1020" b="1" kern="0" spc="-30" dirty="0">
                        <a:solidFill>
                          <a:srgbClr val="231F20">
                            <a:alpha val="100000"/>
                          </a:srgbClr>
                        </a:solidFill>
                        <a:latin typeface="黑体" charset="0"/>
                        <a:ea typeface="黑体" charset="0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 gridSpan="2">
                  <a:txBody>
                    <a:bodyPr/>
                    <a:p>
                      <a:pPr algn="l" rtl="0" eaLnBrk="0">
                        <a:lnSpc>
                          <a:spcPct val="149000"/>
                        </a:lnSpc>
                      </a:pPr>
                      <a:endParaRPr sz="63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柱子</a:t>
                      </a:r>
                      <a:endParaRPr sz="1020" kern="0" spc="-3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镀锌钢</a:t>
                      </a:r>
                      <a:endParaRPr lang="en-US"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金属零件</a:t>
                      </a:r>
                      <a:endParaRPr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r>
                        <a:rPr sz="10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铝</a:t>
                      </a:r>
                      <a:endParaRPr sz="1020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</a:pPr>
                      <a:r>
                        <a:rPr lang="en-US" sz="1020" dirty="0">
                          <a:latin typeface="宋体"/>
                          <a:ea typeface="宋体"/>
                          <a:cs typeface="宋体"/>
                        </a:rPr>
                        <a:t>表面处理</a:t>
                      </a:r>
                      <a:endParaRPr lang="en-US"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聚酯粉末涂料</a:t>
                      </a:r>
                      <a:endParaRPr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标准颜色</a:t>
                      </a:r>
                      <a:endParaRPr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r>
                        <a:rPr lang="en-US" sz="10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深</a:t>
                      </a:r>
                      <a:r>
                        <a:rPr sz="10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灰</a:t>
                      </a:r>
                      <a:r>
                        <a:rPr lang="en-US" sz="10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  <a:sym typeface="+mn-ea"/>
                        </a:rPr>
                        <a:t>色</a:t>
                      </a:r>
                      <a:r>
                        <a:rPr lang="en-US" altLang="zh-CN" sz="1020">
                          <a:solidFill>
                            <a:srgbClr val="000000"/>
                          </a:solidFill>
                          <a:latin typeface="宋体"/>
                          <a:ea typeface="宋体"/>
                          <a:sym typeface="+mn-ea"/>
                        </a:rPr>
                        <a:t>/</a:t>
                      </a:r>
                      <a:r>
                        <a:rPr lang="zh-CN" altLang="en-US" sz="1020">
                          <a:solidFill>
                            <a:srgbClr val="000000"/>
                          </a:solidFill>
                          <a:latin typeface="宋体"/>
                          <a:ea typeface="宋体"/>
                          <a:sym typeface="+mn-ea"/>
                        </a:rPr>
                        <a:t>可定制颜色</a:t>
                      </a:r>
                      <a:endParaRPr lang="zh-CN" altLang="en-US" sz="102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抗冲击性</a:t>
                      </a:r>
                      <a:endParaRPr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r>
                        <a:rPr sz="1020" kern="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IK</a:t>
                      </a:r>
                      <a:r>
                        <a:rPr sz="1020" kern="0" spc="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 </a:t>
                      </a:r>
                      <a:r>
                        <a:rPr sz="1020" kern="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0</a:t>
                      </a:r>
                      <a:r>
                        <a:rPr lang="en-US" sz="1020" kern="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90204"/>
                          <a:ea typeface="Arial" panose="020B0604020202090204"/>
                          <a:cs typeface="Arial" panose="020B0604020202090204"/>
                        </a:rPr>
                        <a:t>8</a:t>
                      </a:r>
                      <a:endParaRPr lang="en-US" sz="1020" kern="0" spc="-50" dirty="0">
                        <a:solidFill>
                          <a:srgbClr val="231F20">
                            <a:alpha val="100000"/>
                          </a:srgbClr>
                        </a:solidFill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80" b="1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794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lang="en-US" sz="1020" b="1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黑体" charset="0"/>
                          <a:ea typeface="黑体" charset="0"/>
                          <a:cs typeface="宋体"/>
                        </a:rPr>
                        <a:t>太阳能电池板</a:t>
                      </a:r>
                      <a:endParaRPr lang="en-US" sz="1020" b="1" kern="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黑体" charset="0"/>
                        <a:ea typeface="黑体" charset="0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8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969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endParaRPr sz="108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2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技术</a:t>
                      </a:r>
                      <a:endParaRPr sz="10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单晶硅电池</a:t>
                      </a:r>
                      <a:r>
                        <a:rPr sz="1020">
                          <a:latin typeface="+mn-ea"/>
                          <a:cs typeface="+mn-ea"/>
                          <a:sym typeface="+mn-ea"/>
                        </a:rPr>
                        <a:t>技术</a:t>
                      </a:r>
                      <a:endParaRPr sz="1020" dirty="0">
                        <a:latin typeface="+mn-ea"/>
                        <a:ea typeface="宋体"/>
                        <a:cs typeface="+mn-ea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857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框架</a:t>
                      </a:r>
                      <a:endParaRPr sz="1020" kern="0" spc="-2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6195" algn="l" rtl="0" eaLnBrk="0">
                        <a:lnSpc>
                          <a:spcPct val="94000"/>
                        </a:lnSpc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阳极氧化铝合金</a:t>
                      </a:r>
                      <a:endParaRPr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04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2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玻璃</a:t>
                      </a:r>
                      <a:endParaRPr sz="102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9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111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020" kern="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钢化玻璃</a:t>
                      </a:r>
                      <a:endParaRPr sz="1020" kern="0" spc="-20" dirty="0">
                        <a:solidFill>
                          <a:srgbClr val="231F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50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sz="82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98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02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预期寿命</a:t>
                      </a:r>
                      <a:endParaRPr sz="1020" kern="0" spc="-2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2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sz="82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fontAlgn="ctr"/>
                      <a:r>
                        <a:rPr lang="zh-CN" altLang="en-US" sz="102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2</a:t>
                      </a:r>
                      <a:r>
                        <a:rPr lang="en-US" altLang="zh-CN" sz="102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5</a:t>
                      </a:r>
                      <a:r>
                        <a:rPr lang="zh-CN" altLang="en-US" sz="102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年</a:t>
                      </a:r>
                      <a:endParaRPr lang="zh-CN" altLang="en-US" sz="1020" dirty="0">
                        <a:solidFill>
                          <a:srgbClr val="000000"/>
                        </a:solidFill>
                        <a:latin typeface="等线"/>
                        <a:ea typeface="等线"/>
                        <a:cs typeface="宋体"/>
                        <a:sym typeface="+mn-ea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38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 1"/>
          <p:cNvSpPr txBox="1"/>
          <p:nvPr>
            <p:custDataLst>
              <p:tags r:id="rId5"/>
            </p:custDataLst>
          </p:nvPr>
        </p:nvSpPr>
        <p:spPr>
          <a:xfrm>
            <a:off x="1123950" y="565150"/>
            <a:ext cx="1647825" cy="438785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p>
            <a:pPr algn="l">
              <a:lnSpc>
                <a:spcPct val="125000"/>
              </a:lnSpc>
            </a:pPr>
            <a:r>
              <a:rPr lang="en-US" altLang="zh-CN" sz="1600" b="1" dirty="0">
                <a:solidFill>
                  <a:srgbClr val="1B2022"/>
                </a:solidFill>
                <a:latin typeface="黑体" charset="0"/>
                <a:ea typeface="黑体" charset="0"/>
                <a:cs typeface="HarmonyOS Sans" pitchFamily="34" charset="-120"/>
              </a:rPr>
              <a:t>技术规格</a:t>
            </a:r>
            <a:endParaRPr lang="en-US" altLang="zh-CN" sz="1600" b="1" dirty="0">
              <a:solidFill>
                <a:srgbClr val="1B2022"/>
              </a:solidFill>
              <a:latin typeface="黑体" charset="0"/>
              <a:ea typeface="黑体" charset="0"/>
              <a:cs typeface="HarmonyOS Sans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15594" y="1328202"/>
          <a:ext cx="10928350" cy="2967355"/>
        </p:xfrm>
        <a:graphic>
          <a:graphicData uri="http://schemas.openxmlformats.org/drawingml/2006/table">
            <a:tbl>
              <a:tblPr/>
              <a:tblGrid>
                <a:gridCol w="1146810"/>
                <a:gridCol w="1146810"/>
                <a:gridCol w="1294130"/>
                <a:gridCol w="1154430"/>
                <a:gridCol w="1201420"/>
                <a:gridCol w="1419860"/>
                <a:gridCol w="1375410"/>
                <a:gridCol w="732790"/>
                <a:gridCol w="1456690"/>
              </a:tblGrid>
              <a:tr h="213995">
                <a:tc rowSpan="2"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产品规格（</a:t>
                      </a:r>
                      <a:r>
                        <a:rPr lang="en-US" altLang="zh-CN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H</a:t>
                      </a:r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）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款式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功率（</a:t>
                      </a:r>
                      <a:r>
                        <a:rPr lang="en-US" altLang="zh-CN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W</a:t>
                      </a:r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）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光伏板功率（</a:t>
                      </a:r>
                      <a:r>
                        <a:rPr lang="en-US" altLang="zh-CN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W</a:t>
                      </a:r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  <a:cs typeface="微软雅黑" charset="0"/>
                        </a:rPr>
                        <a:t>）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光伏板面积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电池储能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60" b="1" i="0">
                          <a:solidFill>
                            <a:schemeClr val="tx1"/>
                          </a:solidFill>
                          <a:latin typeface="微软雅黑" charset="0"/>
                          <a:ea typeface="微软雅黑" charset="0"/>
                        </a:rPr>
                        <a:t>锥管杆径</a:t>
                      </a:r>
                      <a:endParaRPr lang="zh-CN" altLang="en-US" sz="960" b="1" i="0">
                        <a:solidFill>
                          <a:schemeClr val="tx1"/>
                        </a:solidFill>
                        <a:latin typeface="微软雅黑" charset="0"/>
                        <a:ea typeface="微软雅黑" charset="0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77495"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245lm/W</a:t>
                      </a:r>
                      <a:endParaRPr lang="en-US" altLang="zh-CN" sz="960" b="0" i="0">
                        <a:solidFill>
                          <a:schemeClr val="tx1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210</a:t>
                      </a:r>
                      <a:r>
                        <a:rPr lang="zh-CN" altLang="en-US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电池片</a:t>
                      </a:r>
                      <a:endParaRPr lang="zh-CN" altLang="en-US" sz="960" b="0" i="0">
                        <a:solidFill>
                          <a:schemeClr val="tx1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长</a:t>
                      </a:r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*</a:t>
                      </a:r>
                      <a:r>
                        <a:rPr lang="zh-CN" altLang="en-US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宽（</a:t>
                      </a:r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mm)</a:t>
                      </a:r>
                      <a:endParaRPr lang="en-US" altLang="zh-CN" sz="960" b="0" i="0">
                        <a:solidFill>
                          <a:schemeClr val="tx1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(LFP</a:t>
                      </a:r>
                      <a:r>
                        <a:rPr lang="zh-CN" altLang="en-US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）</a:t>
                      </a:r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Ah     </a:t>
                      </a:r>
                      <a:r>
                        <a:rPr lang="zh-CN" altLang="en-US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电压：</a:t>
                      </a:r>
                      <a:r>
                        <a:rPr lang="en-US" altLang="zh-CN" sz="960" b="0" i="0">
                          <a:solidFill>
                            <a:schemeClr val="tx1"/>
                          </a:solidFill>
                          <a:latin typeface="等线"/>
                          <a:ea typeface="等线"/>
                        </a:rPr>
                        <a:t>25.6V</a:t>
                      </a:r>
                      <a:endParaRPr lang="en-US" altLang="zh-CN" sz="960" b="0" i="0">
                        <a:solidFill>
                          <a:schemeClr val="tx1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ctr" fontAlgn="ctr"/>
                      <a:endParaRPr sz="960" b="0" i="0">
                        <a:solidFill>
                          <a:schemeClr val="tx1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81635"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altLang="zh-CN" sz="960" b="0" i="0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14M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OLP-RAH-A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160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880W（</a:t>
                      </a:r>
                      <a:r>
                        <a:rPr lang="zh-CN" altLang="en-US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打样款</a:t>
                      </a:r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）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1.95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㎡                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1722*1134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低纬度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(5+1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）</a:t>
                      </a: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  <a:p>
                      <a:pPr algn="l" fontAlgn="ctr"/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200Ah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Φ150*t6               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555"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OLP-RAH-B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150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880W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1.95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㎡                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1722*1134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高纬度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(3+1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）</a:t>
                      </a: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200Ah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Φ140*t4                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OLP-RAH-C</a:t>
                      </a:r>
                      <a:endParaRPr lang="en-US" altLang="zh-CN" sz="96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140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726W</a:t>
                      </a:r>
                      <a:endParaRPr lang="en-US" altLang="zh-CN" sz="96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1.78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㎡                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2229.4*797.4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低纬度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(3+1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）</a:t>
                      </a: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125Ah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Φ130*t4                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95"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960" b="0" i="0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8">
                  <a:txBody>
                    <a:bodyPr/>
                    <a:p>
                      <a:pPr algn="ctr" fontAlgn="ctr"/>
                      <a:endParaRPr sz="960" b="0" i="0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</a:tcPr>
                </a:tc>
              </a:tr>
              <a:tr h="375920"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endParaRPr lang="en-US" altLang="zh-CN" sz="960" b="0" i="0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微软雅黑"/>
                          <a:ea typeface="微软雅黑"/>
                        </a:rPr>
                        <a:t>12M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微软雅黑"/>
                        <a:ea typeface="微软雅黑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OLP-RAH-A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130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726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W</a:t>
                      </a:r>
                      <a:endParaRPr lang="en-US" altLang="zh-CN" sz="96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  <a:p>
                      <a:pPr algn="ctr" fontAlgn="ctr"/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1.78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㎡                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2229.4*797.4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低纬度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(5+1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）</a:t>
                      </a: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  <a:p>
                      <a:pPr algn="l" fontAlgn="ctr"/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125Ah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Φ140*t4                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OLP-RAH-B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120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726W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1.78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㎡                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2229.4*797.4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高纬度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(3+1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）</a:t>
                      </a: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125Ah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Φ140*t4                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920"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>
                      <a:noFill/>
                    </a:lnL>
                    <a:lnR>
                      <a:noFill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OLP-RAH-C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110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506W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1.27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㎡                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2043*614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  <a:sym typeface="+mn-ea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低纬度 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(3+1</a:t>
                      </a:r>
                      <a:r>
                        <a:rPr lang="zh-CN" altLang="en-US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）</a:t>
                      </a: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  <a:p>
                      <a:pPr algn="l" fontAlgn="ctr">
                        <a:buNone/>
                      </a:pPr>
                      <a:endParaRPr lang="zh-CN" altLang="en-US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 b="0" i="0">
                          <a:solidFill>
                            <a:srgbClr val="000000"/>
                          </a:solidFill>
                          <a:latin typeface="等线"/>
                          <a:ea typeface="等线"/>
                        </a:rPr>
                        <a:t>100</a:t>
                      </a: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Ah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960">
                          <a:solidFill>
                            <a:srgbClr val="000000"/>
                          </a:solidFill>
                          <a:latin typeface="等线"/>
                          <a:ea typeface="等线"/>
                          <a:sym typeface="+mn-ea"/>
                        </a:rPr>
                        <a:t>Φ130*t4 </a:t>
                      </a:r>
                      <a:endParaRPr lang="en-US" altLang="zh-CN" sz="960" b="0" i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10404" marR="10404" marT="10404" marB="36543" anchor="ctr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1"/>
          <p:cNvSpPr txBox="1"/>
          <p:nvPr>
            <p:custDataLst>
              <p:tags r:id="rId2"/>
            </p:custDataLst>
          </p:nvPr>
        </p:nvSpPr>
        <p:spPr>
          <a:xfrm>
            <a:off x="715606" y="196311"/>
            <a:ext cx="10429711" cy="67972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0" tIns="0" rIns="0" bIns="0" rtlCol="0" anchor="ctr"/>
          <a:lstStyle>
            <a:lvl1pPr>
              <a:defRPr sz="2480"/>
            </a:lvl1pPr>
          </a:lstStyle>
          <a:p>
            <a:pPr algn="l">
              <a:lnSpc>
                <a:spcPct val="125000"/>
              </a:lnSpc>
            </a:pPr>
            <a:r>
              <a:rPr lang="en-US" altLang="zh-CN" b="1" dirty="0">
                <a:solidFill>
                  <a:srgbClr val="1B2022"/>
                </a:solidFill>
                <a:latin typeface="HarmonyOS Sans" pitchFamily="34" charset="0"/>
                <a:ea typeface="HarmonyOS Sans" pitchFamily="34" charset="-122"/>
                <a:cs typeface="HarmonyOS Sans" pitchFamily="34" charset="-120"/>
                <a:sym typeface="+mn-ea"/>
              </a:rPr>
              <a:t>Selection configuration parameters</a:t>
            </a:r>
            <a:endParaRPr lang="zh-CN" altLang="en-US" sz="2880" b="1" dirty="0">
              <a:solidFill>
                <a:srgbClr val="1B2022"/>
              </a:solidFill>
              <a:latin typeface="HarmonyOS Sans" pitchFamily="34" charset="0"/>
              <a:ea typeface="HarmonyOS Sans" pitchFamily="34" charset="-122"/>
              <a:cs typeface="HarmonyOS Sans" pitchFamily="34" charset="-120"/>
            </a:endParaRPr>
          </a:p>
        </p:txBody>
      </p:sp>
      <p:sp>
        <p:nvSpPr>
          <p:cNvPr id="54" name="文本框 53"/>
          <p:cNvSpPr txBox="1"/>
          <p:nvPr>
            <p:custDataLst>
              <p:tags r:id="rId3"/>
            </p:custDataLst>
          </p:nvPr>
        </p:nvSpPr>
        <p:spPr>
          <a:xfrm>
            <a:off x="715376" y="4579577"/>
            <a:ext cx="7422023" cy="3126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"/>
            </a:lvl1pPr>
          </a:lstStyle>
          <a:p>
            <a:pPr marL="0" indent="0"/>
            <a:r>
              <a:rPr lang="en-US" altLang="zh-CN" b="0">
                <a:solidFill>
                  <a:srgbClr val="404040"/>
                </a:solidFill>
                <a:latin typeface="Arial Regular" panose="020B0604020202090204" charset="0"/>
                <a:ea typeface="Inter"/>
                <a:cs typeface="Arial Regular" panose="020B0604020202090204" charset="0"/>
              </a:rPr>
              <a:t>Specifications subject to technical upgrades. © OLP Solar Intelligence 2025.</a:t>
            </a:r>
            <a:endParaRPr lang="en-US" altLang="zh-CN" b="0">
              <a:solidFill>
                <a:srgbClr val="404040"/>
              </a:solidFill>
              <a:latin typeface="Arial Regular" panose="020B0604020202090204" charset="0"/>
              <a:ea typeface="Inter"/>
              <a:cs typeface="Arial Regular" panose="020B060402020209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ABLE_ENDDRAG_ORIGIN_RECT" val="1076*484"/>
  <p:tag name="TABLE_ENDDRAG_RECT" val="58*112*1076*484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MTc4ZmVkM2I1MDA0MTQ0YTE5MzZiOTQyOGJlMzc4ODU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2271</Words>
  <Application>WPS 演示</Application>
  <PresentationFormat>宽屏</PresentationFormat>
  <Paragraphs>362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42" baseType="lpstr">
      <vt:lpstr>Arial</vt:lpstr>
      <vt:lpstr>宋体</vt:lpstr>
      <vt:lpstr>Wingdings</vt:lpstr>
      <vt:lpstr>Arial</vt:lpstr>
      <vt:lpstr>黑体</vt:lpstr>
      <vt:lpstr>汉仪中黑KW</vt:lpstr>
      <vt:lpstr>Wingdings</vt:lpstr>
      <vt:lpstr>Lantinghei SC Extralight</vt:lpstr>
      <vt:lpstr>冬青黑体简体中文</vt:lpstr>
      <vt:lpstr>Arial Regular</vt:lpstr>
      <vt:lpstr>Arial Black</vt:lpstr>
      <vt:lpstr>Calibri</vt:lpstr>
      <vt:lpstr>仿宋</vt:lpstr>
      <vt:lpstr>微软雅黑</vt:lpstr>
      <vt:lpstr>宋体</vt:lpstr>
      <vt:lpstr>汉仪书宋二KW</vt:lpstr>
      <vt:lpstr>宋体</vt:lpstr>
      <vt:lpstr>等线</vt:lpstr>
      <vt:lpstr>HarmonyOS Sans</vt:lpstr>
      <vt:lpstr>HarmonyOS Sans</vt:lpstr>
      <vt:lpstr>HarmonyOS Sans</vt:lpstr>
      <vt:lpstr>苹方-简</vt:lpstr>
      <vt:lpstr>Songti SC Regular</vt:lpstr>
      <vt:lpstr>Inter</vt:lpstr>
      <vt:lpstr>汉仪旗黑</vt:lpstr>
      <vt:lpstr>微软雅黑</vt:lpstr>
      <vt:lpstr>微软雅黑</vt:lpstr>
      <vt:lpstr>Arial Unicode MS</vt:lpstr>
      <vt:lpstr>Helvetica Neue</vt:lpstr>
      <vt:lpstr>方正仿宋_GBK</vt:lpstr>
      <vt:lpstr>汉仪中等线KW</vt:lpstr>
      <vt:lpstr>Thonburi</vt:lpstr>
      <vt:lpstr>宋体</vt:lpstr>
      <vt:lpstr>Inter</vt:lpstr>
      <vt:lpstr>Lantinghei SC Extralight</vt:lpstr>
      <vt:lpstr>等线</vt:lpstr>
      <vt:lpstr>Heiti SC Light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李蓉</cp:lastModifiedBy>
  <cp:revision>32</cp:revision>
  <dcterms:created xsi:type="dcterms:W3CDTF">2025-04-09T18:17:52Z</dcterms:created>
  <dcterms:modified xsi:type="dcterms:W3CDTF">2025-04-09T18:17:52Z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DF75E8C7E8A758F6C009F6673BEA0226_43</vt:lpwstr>
  </property>
</Properties>
</file>